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9" r:id="rId2"/>
    <p:sldId id="260" r:id="rId3"/>
    <p:sldId id="256" r:id="rId4"/>
    <p:sldId id="262" r:id="rId5"/>
    <p:sldId id="263" r:id="rId6"/>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BD7F2"/>
    <a:srgbClr val="FF99FF"/>
    <a:srgbClr val="F066CC"/>
    <a:srgbClr val="FFFFCC"/>
    <a:srgbClr val="FF7C80"/>
    <a:srgbClr val="FF0066"/>
    <a:srgbClr val="F00A30"/>
    <a:srgbClr val="F61E42"/>
    <a:srgbClr val="F40A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83555" autoAdjust="0"/>
  </p:normalViewPr>
  <p:slideViewPr>
    <p:cSldViewPr snapToGrid="0">
      <p:cViewPr varScale="1">
        <p:scale>
          <a:sx n="69" d="100"/>
          <a:sy n="69" d="100"/>
        </p:scale>
        <p:origin x="1003"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2547"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3852" y="0"/>
            <a:ext cx="2972547" cy="496888"/>
          </a:xfrm>
          <a:prstGeom prst="rect">
            <a:avLst/>
          </a:prstGeom>
        </p:spPr>
        <p:txBody>
          <a:bodyPr vert="horz" lIns="91440" tIns="45720" rIns="91440" bIns="45720" rtlCol="0"/>
          <a:lstStyle>
            <a:lvl1pPr algn="r">
              <a:defRPr sz="1200"/>
            </a:lvl1pPr>
          </a:lstStyle>
          <a:p>
            <a:fld id="{19A6407A-2608-450F-B35A-B9069B6F2EB0}" type="datetimeFigureOut">
              <a:rPr lang="es-ES" smtClean="0"/>
              <a:t>05/10/2023</a:t>
            </a:fld>
            <a:endParaRPr lang="es-ES"/>
          </a:p>
        </p:txBody>
      </p:sp>
      <p:sp>
        <p:nvSpPr>
          <p:cNvPr id="4" name="Marcador de imagen de diapositiva 3"/>
          <p:cNvSpPr>
            <a:spLocks noGrp="1" noRot="1" noChangeAspect="1"/>
          </p:cNvSpPr>
          <p:nvPr>
            <p:ph type="sldImg" idx="2"/>
          </p:nvPr>
        </p:nvSpPr>
        <p:spPr>
          <a:xfrm>
            <a:off x="450850" y="1241425"/>
            <a:ext cx="5956300"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480" y="4776789"/>
            <a:ext cx="5487041" cy="390842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9750"/>
            <a:ext cx="2972547"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3852" y="9429750"/>
            <a:ext cx="2972547" cy="496888"/>
          </a:xfrm>
          <a:prstGeom prst="rect">
            <a:avLst/>
          </a:prstGeom>
        </p:spPr>
        <p:txBody>
          <a:bodyPr vert="horz" lIns="91440" tIns="45720" rIns="91440" bIns="45720" rtlCol="0" anchor="b"/>
          <a:lstStyle>
            <a:lvl1pPr algn="r">
              <a:defRPr sz="1200"/>
            </a:lvl1pPr>
          </a:lstStyle>
          <a:p>
            <a:fld id="{2D48A17B-381E-4CA8-9118-B59DE9EFF213}" type="slidenum">
              <a:rPr lang="es-ES" smtClean="0"/>
              <a:t>‹Nº›</a:t>
            </a:fld>
            <a:endParaRPr lang="es-ES"/>
          </a:p>
        </p:txBody>
      </p:sp>
    </p:spTree>
    <p:extLst>
      <p:ext uri="{BB962C8B-B14F-4D97-AF65-F5344CB8AC3E}">
        <p14:creationId xmlns:p14="http://schemas.microsoft.com/office/powerpoint/2010/main" val="122843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2D48A17B-381E-4CA8-9118-B59DE9EFF213}" type="slidenum">
              <a:rPr lang="es-ES" smtClean="0"/>
              <a:t>1</a:t>
            </a:fld>
            <a:endParaRPr lang="es-ES"/>
          </a:p>
        </p:txBody>
      </p:sp>
    </p:spTree>
    <p:extLst>
      <p:ext uri="{BB962C8B-B14F-4D97-AF65-F5344CB8AC3E}">
        <p14:creationId xmlns:p14="http://schemas.microsoft.com/office/powerpoint/2010/main" val="122445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2D48A17B-381E-4CA8-9118-B59DE9EFF213}" type="slidenum">
              <a:rPr lang="es-ES" smtClean="0"/>
              <a:t>2</a:t>
            </a:fld>
            <a:endParaRPr lang="es-ES"/>
          </a:p>
        </p:txBody>
      </p:sp>
    </p:spTree>
    <p:extLst>
      <p:ext uri="{BB962C8B-B14F-4D97-AF65-F5344CB8AC3E}">
        <p14:creationId xmlns:p14="http://schemas.microsoft.com/office/powerpoint/2010/main" val="183719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2D48A17B-381E-4CA8-9118-B59DE9EFF213}" type="slidenum">
              <a:rPr lang="es-ES" smtClean="0"/>
              <a:t>4</a:t>
            </a:fld>
            <a:endParaRPr lang="es-ES"/>
          </a:p>
        </p:txBody>
      </p:sp>
    </p:spTree>
    <p:extLst>
      <p:ext uri="{BB962C8B-B14F-4D97-AF65-F5344CB8AC3E}">
        <p14:creationId xmlns:p14="http://schemas.microsoft.com/office/powerpoint/2010/main" val="582605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2D48A17B-381E-4CA8-9118-B59DE9EFF213}" type="slidenum">
              <a:rPr lang="es-ES" smtClean="0"/>
              <a:t>5</a:t>
            </a:fld>
            <a:endParaRPr lang="es-ES"/>
          </a:p>
        </p:txBody>
      </p:sp>
    </p:spTree>
    <p:extLst>
      <p:ext uri="{BB962C8B-B14F-4D97-AF65-F5344CB8AC3E}">
        <p14:creationId xmlns:p14="http://schemas.microsoft.com/office/powerpoint/2010/main" val="153529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9BF0AC-6A40-4ABA-8B0C-A69AD18146BA}"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209141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9BF0AC-6A40-4ABA-8B0C-A69AD18146BA}"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152190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9BF0AC-6A40-4ABA-8B0C-A69AD18146BA}"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246972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9BF0AC-6A40-4ABA-8B0C-A69AD18146BA}"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414041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9BF0AC-6A40-4ABA-8B0C-A69AD18146BA}" type="datetimeFigureOut">
              <a:rPr lang="es-ES" smtClean="0"/>
              <a:t>05/10/2023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28497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B9BF0AC-6A40-4ABA-8B0C-A69AD18146BA}" type="datetimeFigureOut">
              <a:rPr lang="es-ES" smtClean="0"/>
              <a:t>05/10/2023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204202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B9BF0AC-6A40-4ABA-8B0C-A69AD18146BA}" type="datetimeFigureOut">
              <a:rPr lang="es-ES" smtClean="0"/>
              <a:t>05/10/2023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292003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B9BF0AC-6A40-4ABA-8B0C-A69AD18146BA}" type="datetimeFigureOut">
              <a:rPr lang="es-ES" smtClean="0"/>
              <a:t>05/10/2023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391938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BF0AC-6A40-4ABA-8B0C-A69AD18146BA}" type="datetimeFigureOut">
              <a:rPr lang="es-ES" smtClean="0"/>
              <a:t>05/10/2023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275407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B9BF0AC-6A40-4ABA-8B0C-A69AD18146BA}" type="datetimeFigureOut">
              <a:rPr lang="es-ES" smtClean="0"/>
              <a:t>05/10/2023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4545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B9BF0AC-6A40-4ABA-8B0C-A69AD18146BA}" type="datetimeFigureOut">
              <a:rPr lang="es-ES" smtClean="0"/>
              <a:t>05/10/2023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A62406E-6776-4CB0-BEBE-872E2600DB9F}" type="slidenum">
              <a:rPr lang="es-ES" smtClean="0"/>
              <a:t>‹Nº›</a:t>
            </a:fld>
            <a:endParaRPr lang="es-ES"/>
          </a:p>
        </p:txBody>
      </p:sp>
    </p:spTree>
    <p:extLst>
      <p:ext uri="{BB962C8B-B14F-4D97-AF65-F5344CB8AC3E}">
        <p14:creationId xmlns:p14="http://schemas.microsoft.com/office/powerpoint/2010/main" val="152165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5">
                <a:lumMod val="75000"/>
              </a:schemeClr>
            </a:gs>
            <a:gs pos="100000">
              <a:srgbClr val="FBD7F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BF0AC-6A40-4ABA-8B0C-A69AD18146BA}" type="datetimeFigureOut">
              <a:rPr lang="es-ES" smtClean="0"/>
              <a:t>05/10/2023</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2406E-6776-4CB0-BEBE-872E2600DB9F}" type="slidenum">
              <a:rPr lang="es-ES" smtClean="0"/>
              <a:t>‹Nº›</a:t>
            </a:fld>
            <a:endParaRPr lang="es-ES"/>
          </a:p>
        </p:txBody>
      </p:sp>
    </p:spTree>
    <p:extLst>
      <p:ext uri="{BB962C8B-B14F-4D97-AF65-F5344CB8AC3E}">
        <p14:creationId xmlns:p14="http://schemas.microsoft.com/office/powerpoint/2010/main" val="1526825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ompeticiones@ffcv.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8DFD9285-8019-432E-A34E-5A5206B411CF}"/>
              </a:ext>
            </a:extLst>
          </p:cNvPr>
          <p:cNvSpPr txBox="1"/>
          <p:nvPr/>
        </p:nvSpPr>
        <p:spPr>
          <a:xfrm>
            <a:off x="162448" y="249157"/>
            <a:ext cx="11867104" cy="1754326"/>
          </a:xfrm>
          <a:prstGeom prst="rect">
            <a:avLst/>
          </a:prstGeom>
          <a:noFill/>
        </p:spPr>
        <p:txBody>
          <a:bodyPr wrap="square">
            <a:spAutoFit/>
          </a:bodyPr>
          <a:lstStyle/>
          <a:p>
            <a:pPr algn="ctr"/>
            <a:r>
              <a:rPr lang="es-ES" sz="5400" b="1"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II COPA COMUNITAT MEDITERRÀNEA</a:t>
            </a:r>
          </a:p>
          <a:p>
            <a:pPr algn="ctr"/>
            <a:r>
              <a:rPr lang="es-ES" sz="5400" b="1"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VALENTA </a:t>
            </a:r>
          </a:p>
        </p:txBody>
      </p:sp>
      <p:pic>
        <p:nvPicPr>
          <p:cNvPr id="5" name="Imagen 4">
            <a:extLst>
              <a:ext uri="{FF2B5EF4-FFF2-40B4-BE49-F238E27FC236}">
                <a16:creationId xmlns:a16="http://schemas.microsoft.com/office/drawing/2014/main" id="{76CE5761-A165-C858-10D1-C38DCEF9C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010" y="2892632"/>
            <a:ext cx="5343979" cy="3255216"/>
          </a:xfrm>
          <a:prstGeom prst="rect">
            <a:avLst/>
          </a:prstGeom>
        </p:spPr>
      </p:pic>
    </p:spTree>
    <p:extLst>
      <p:ext uri="{BB962C8B-B14F-4D97-AF65-F5344CB8AC3E}">
        <p14:creationId xmlns:p14="http://schemas.microsoft.com/office/powerpoint/2010/main" val="295140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esquinas redondeadas 10">
            <a:extLst>
              <a:ext uri="{FF2B5EF4-FFF2-40B4-BE49-F238E27FC236}">
                <a16:creationId xmlns:a16="http://schemas.microsoft.com/office/drawing/2014/main" id="{E7B20802-0389-4EA1-9BA3-2DE593A0DC4E}"/>
              </a:ext>
            </a:extLst>
          </p:cNvPr>
          <p:cNvSpPr/>
          <p:nvPr/>
        </p:nvSpPr>
        <p:spPr>
          <a:xfrm>
            <a:off x="285136" y="1666498"/>
            <a:ext cx="11621728" cy="3574256"/>
          </a:xfrm>
          <a:prstGeom prst="roundRect">
            <a:avLst/>
          </a:prstGeom>
          <a:solidFill>
            <a:schemeClr val="bg1">
              <a:lumMod val="50000"/>
            </a:schemeClr>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sz="7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COMPETICIÓN:</a:t>
            </a:r>
          </a:p>
          <a:p>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p>
          <a:p>
            <a:endPar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Participarán todos los equipos que componen las categorías de </a:t>
            </a:r>
            <a:r>
              <a:rPr lang="es-ES" sz="1400" b="1" dirty="0" err="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Lliga</a:t>
            </a: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sz="1400" b="1" dirty="0" err="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Autonòmica</a:t>
            </a: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sz="1400" b="1" dirty="0" err="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À</a:t>
            </a: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sz="1400" b="1" dirty="0" err="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Punt</a:t>
            </a: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1ª y 2ª Regional </a:t>
            </a:r>
            <a:r>
              <a:rPr lang="es-ES" sz="1400" b="1" dirty="0" err="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Valenta</a:t>
            </a: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pudiendo estos renunciar a participar de la forma que se establece en el apartado siguiente de renuncias. </a:t>
            </a:r>
          </a:p>
          <a:p>
            <a:pPr marL="285750" indent="-285750" algn="just">
              <a:buFont typeface="Arial" panose="020B0604020202020204" pitchFamily="34" charset="0"/>
              <a:buChar char="•"/>
            </a:pP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Se disputará por el sistema de eliminatorias, siendo determinado el sistema de competición definitivo en función del número de equipos que finalmente participen, así como las fechas de la competición, intentando que estas se disputen en jornadas de descanso mientras sea posible. En caso de no ser posible, se disputarán jornadas intersemanales.</a:t>
            </a:r>
          </a:p>
          <a:p>
            <a:pPr marL="285750" indent="-285750" algn="just">
              <a:buFont typeface="Arial" panose="020B0604020202020204" pitchFamily="34" charset="0"/>
              <a:buChar char="•"/>
            </a:pP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Las dos primeras eliminatorias se disputarán los días 6 de diciembre de 2022  y 7 de enero de 2024. En ellas tomarán parte los equipos de </a:t>
            </a:r>
            <a:r>
              <a:rPr lang="es-ES" sz="1400" b="1" dirty="0" err="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Segona</a:t>
            </a: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Regional, pudiendo incluirse equipos de Primera Regional en función de los participantes definitivos. Los equipos de autonómica quedarán exentos de varias eliminatorias, siendo estas determinadas mediante circular de competición.</a:t>
            </a:r>
          </a:p>
          <a:p>
            <a:pPr marL="285750" indent="-285750" algn="just">
              <a:buFont typeface="Arial" panose="020B0604020202020204" pitchFamily="34" charset="0"/>
              <a:buChar char="•"/>
            </a:pP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Los enfrentamientos hasta la Fase final serán establecidos mediante el criterio de cercanía geográfica, siempre que esto sea posible, y procurando evitar grandes desplazamientos e intentando beneficiar en el orden de juego al equipo de inferior categoría. El formato de la Fase final, los enfrentamientos y el orden de juego se establecerán mediante circular de competición.</a:t>
            </a:r>
          </a:p>
          <a:p>
            <a:pPr marL="285750" indent="-285750" algn="just">
              <a:buFont typeface="Arial" panose="020B0604020202020204" pitchFamily="34" charset="0"/>
              <a:buChar char="•"/>
            </a:pP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Habrán Arbitrajes subvencionados en parte.</a:t>
            </a:r>
          </a:p>
          <a:p>
            <a:pPr marL="285750" indent="-285750" algn="just">
              <a:buFont typeface="Arial" panose="020B0604020202020204" pitchFamily="34" charset="0"/>
              <a:buChar char="•"/>
            </a:pPr>
            <a:r>
              <a:rPr lang="es-ES" sz="1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Por cada eliminatoria superada se concederá al ganador una subvención económica que ira incrementando por cada eliminatoria que se supere hasta llegar a la final. (Se especificarán cantidades en la Circular de Competición</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t>
            </a:r>
          </a:p>
          <a:p>
            <a:pPr algn="just"/>
            <a:endParaRPr lang="es-ES" sz="10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just"/>
            <a:endParaRPr lang="es-ES" sz="7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gn="just">
              <a:buFont typeface="Arial" panose="020B0604020202020204" pitchFamily="34" charset="0"/>
              <a:buChar char="•"/>
            </a:pPr>
            <a:endParaRPr lang="es-ES" sz="7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gn="just">
              <a:buFont typeface="Arial" panose="020B0604020202020204" pitchFamily="34" charset="0"/>
              <a:buChar char="•"/>
            </a:pPr>
            <a:endParaRPr lang="es-ES" sz="7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gn="just">
              <a:buFont typeface="Arial" panose="020B0604020202020204" pitchFamily="34" charset="0"/>
              <a:buChar char="•"/>
            </a:pPr>
            <a:endParaRPr lang="es-ES" sz="7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ángulo: esquinas redondeadas 7">
            <a:extLst>
              <a:ext uri="{FF2B5EF4-FFF2-40B4-BE49-F238E27FC236}">
                <a16:creationId xmlns:a16="http://schemas.microsoft.com/office/drawing/2014/main" id="{6BA0C3C4-99C8-42D9-8EE4-90899BCA6260}"/>
              </a:ext>
            </a:extLst>
          </p:cNvPr>
          <p:cNvSpPr/>
          <p:nvPr/>
        </p:nvSpPr>
        <p:spPr>
          <a:xfrm>
            <a:off x="340897" y="5294256"/>
            <a:ext cx="11621728" cy="1486853"/>
          </a:xfrm>
          <a:prstGeom prst="roundRect">
            <a:avLst/>
          </a:prstGeom>
          <a:solidFill>
            <a:schemeClr val="bg1">
              <a:lumMod val="50000"/>
            </a:schemeClr>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RENUNCIAS E INSCRIPCIONES NO MATERIALIZADAS:</a:t>
            </a:r>
            <a:endPar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gn="just">
              <a:buFont typeface="Arial" panose="020B0604020202020204" pitchFamily="34" charset="0"/>
              <a:buChar char="•"/>
            </a:pP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En caso de querer </a:t>
            </a:r>
            <a:r>
              <a:rPr lang="es-ES" sz="1200" b="1" u="sng"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renunciar a participar </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en la referida competición, deberán de remitir la misma  por escrito al correo electrónico valenta</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@ffcv.es</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antes de las </a:t>
            </a:r>
            <a:r>
              <a:rPr lang="es-ES" sz="1200" b="1" u="sng"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23:59h. del próximo martes 17 de octubre de 2023</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en caso contrario, se entenderá que desean tomar parte en la competición.</a:t>
            </a:r>
          </a:p>
          <a:p>
            <a:pPr marL="171450" indent="-171450" algn="just">
              <a:buFont typeface="Arial" panose="020B0604020202020204" pitchFamily="34" charset="0"/>
              <a:buChar char="•"/>
            </a:pP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En los cuadrantes adjuntos se relacionan los equipos inscritos que componen las categorías que participan en la competición que nos ocupa.</a:t>
            </a:r>
          </a:p>
          <a:p>
            <a:pPr marL="171450" indent="-171450" algn="just">
              <a:buFont typeface="Arial" panose="020B0604020202020204" pitchFamily="34" charset="0"/>
              <a:buChar char="•"/>
            </a:pP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En caso de no figurar inscrito en los listados que se adjuntan y deseen participar en competición, deberán de comunicar la incidencia para que esta sea subsanada al correo electrónico </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competiciones@ffcv.es</a:t>
            </a:r>
            <a:r>
              <a:rPr lang="es-ES" sz="1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con copia a valenta@ffcv.es antes de las </a:t>
            </a:r>
            <a:r>
              <a:rPr lang="es-ES" sz="1200" b="1" u="sng"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23:59h. del próximo </a:t>
            </a:r>
            <a:r>
              <a:rPr lang="es-ES" sz="1200" b="1" u="sng">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martes 17 de </a:t>
            </a:r>
            <a:r>
              <a:rPr lang="es-ES" sz="1200" b="1" u="sng"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octubre </a:t>
            </a:r>
            <a:r>
              <a:rPr lang="es-ES" sz="1200" b="1" u="sng">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 2023.</a:t>
            </a:r>
            <a:endPar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tángulo: esquinas redondeadas 6">
            <a:extLst>
              <a:ext uri="{FF2B5EF4-FFF2-40B4-BE49-F238E27FC236}">
                <a16:creationId xmlns:a16="http://schemas.microsoft.com/office/drawing/2014/main" id="{653069C7-D632-8676-865B-720008B1DBEE}"/>
              </a:ext>
            </a:extLst>
          </p:cNvPr>
          <p:cNvSpPr/>
          <p:nvPr/>
        </p:nvSpPr>
        <p:spPr>
          <a:xfrm>
            <a:off x="285136" y="706995"/>
            <a:ext cx="3185652" cy="854534"/>
          </a:xfrm>
          <a:prstGeom prst="roundRect">
            <a:avLst/>
          </a:prstGeom>
          <a:solidFill>
            <a:schemeClr val="bg1">
              <a:lumMod val="50000"/>
            </a:schemeClr>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1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EQUIPOS PARTICIPANTES:</a:t>
            </a:r>
          </a:p>
          <a:p>
            <a:pPr algn="ctr"/>
            <a:r>
              <a:rPr lang="es-ES" sz="105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16 de AUTONÓMICA</a:t>
            </a:r>
          </a:p>
          <a:p>
            <a:pPr algn="ctr"/>
            <a:r>
              <a:rPr lang="es-ES" sz="105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42de 1ª Regional</a:t>
            </a:r>
          </a:p>
          <a:p>
            <a:pPr algn="ctr"/>
            <a:r>
              <a:rPr lang="es-ES" sz="1050" b="1" u="sng"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50 de 2º Regional</a:t>
            </a:r>
          </a:p>
          <a:p>
            <a:pPr algn="ctr"/>
            <a:r>
              <a:rPr lang="es-ES" sz="105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108 EQUIPOS EN TOTAL</a:t>
            </a:r>
          </a:p>
        </p:txBody>
      </p:sp>
      <p:sp>
        <p:nvSpPr>
          <p:cNvPr id="14" name="Rectángulo: esquinas redondeadas 13">
            <a:extLst>
              <a:ext uri="{FF2B5EF4-FFF2-40B4-BE49-F238E27FC236}">
                <a16:creationId xmlns:a16="http://schemas.microsoft.com/office/drawing/2014/main" id="{35C73261-EF5C-79B2-8E38-282F598B80A7}"/>
              </a:ext>
            </a:extLst>
          </p:cNvPr>
          <p:cNvSpPr/>
          <p:nvPr/>
        </p:nvSpPr>
        <p:spPr>
          <a:xfrm>
            <a:off x="3529780" y="706995"/>
            <a:ext cx="4277543" cy="854534"/>
          </a:xfrm>
          <a:prstGeom prst="roundRect">
            <a:avLst/>
          </a:prstGeom>
          <a:solidFill>
            <a:schemeClr val="bg1">
              <a:lumMod val="50000"/>
            </a:schemeClr>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sz="11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5" name="Rectángulo: esquinas redondeadas 14">
            <a:extLst>
              <a:ext uri="{FF2B5EF4-FFF2-40B4-BE49-F238E27FC236}">
                <a16:creationId xmlns:a16="http://schemas.microsoft.com/office/drawing/2014/main" id="{3B27A1A0-00A1-7E10-DE9B-C20E1A2E8BCD}"/>
              </a:ext>
            </a:extLst>
          </p:cNvPr>
          <p:cNvSpPr/>
          <p:nvPr/>
        </p:nvSpPr>
        <p:spPr>
          <a:xfrm>
            <a:off x="7866316" y="706995"/>
            <a:ext cx="4040548" cy="854534"/>
          </a:xfrm>
          <a:prstGeom prst="roundRect">
            <a:avLst/>
          </a:prstGeom>
          <a:solidFill>
            <a:schemeClr val="bg1">
              <a:lumMod val="50000"/>
            </a:schemeClr>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numCol="1" rtlCol="0" anchor="ctr"/>
          <a:lstStyle/>
          <a:p>
            <a:pPr algn="ctr"/>
            <a:endParaRPr lang="es-ES" sz="9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endParaRPr lang="es-ES" sz="9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endParaRPr lang="es-ES" sz="9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endParaRPr lang="es-ES" sz="11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r>
              <a:rPr lang="es-ES" sz="11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FECHA PREVISTA DE INICIO: </a:t>
            </a:r>
          </a:p>
          <a:p>
            <a:pPr algn="ctr"/>
            <a:endParaRPr lang="es-ES" sz="11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r>
              <a:rPr lang="es-ES" sz="11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6 DE DICIEMBRE </a:t>
            </a:r>
          </a:p>
          <a:p>
            <a:pPr algn="ctr"/>
            <a:endParaRPr lang="es-ES" sz="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tabLst>
                <a:tab pos="898525" algn="l"/>
              </a:tabLst>
            </a:pPr>
            <a:endParaRPr lang="es-ES" sz="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tabLst>
                <a:tab pos="898525" algn="l"/>
              </a:tabLst>
            </a:pPr>
            <a:endParaRPr lang="es-ES" sz="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tabLst>
                <a:tab pos="898525" algn="l"/>
              </a:tabLst>
            </a:pPr>
            <a:endParaRPr lang="es-ES" sz="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tabLst>
                <a:tab pos="898525" algn="l"/>
              </a:tabLst>
            </a:pPr>
            <a:endParaRPr lang="es-ES" sz="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lgn="ctr"/>
            <a:endParaRPr lang="es-ES" sz="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 name="CuadroTexto 2">
            <a:extLst>
              <a:ext uri="{FF2B5EF4-FFF2-40B4-BE49-F238E27FC236}">
                <a16:creationId xmlns:a16="http://schemas.microsoft.com/office/drawing/2014/main" id="{61129B8F-5D75-A17F-9E9B-9B46530BD64F}"/>
              </a:ext>
            </a:extLst>
          </p:cNvPr>
          <p:cNvSpPr txBox="1"/>
          <p:nvPr/>
        </p:nvSpPr>
        <p:spPr>
          <a:xfrm>
            <a:off x="1375837" y="-50969"/>
            <a:ext cx="9038861" cy="707886"/>
          </a:xfrm>
          <a:prstGeom prst="rect">
            <a:avLst/>
          </a:prstGeom>
          <a:noFill/>
        </p:spPr>
        <p:txBody>
          <a:bodyPr wrap="square">
            <a:spAutoFit/>
          </a:bodyPr>
          <a:lstStyle/>
          <a:p>
            <a:pPr algn="ctr"/>
            <a:r>
              <a:rPr lang="es-ES" sz="4000" b="1" i="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II COPA COMUNITAT MEDITERRÀNEA </a:t>
            </a:r>
          </a:p>
        </p:txBody>
      </p:sp>
      <p:pic>
        <p:nvPicPr>
          <p:cNvPr id="5" name="Imagen 4">
            <a:extLst>
              <a:ext uri="{FF2B5EF4-FFF2-40B4-BE49-F238E27FC236}">
                <a16:creationId xmlns:a16="http://schemas.microsoft.com/office/drawing/2014/main" id="{B548B4B7-4524-2BCD-E7A1-271D7254EE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6768" y="696442"/>
            <a:ext cx="1483566" cy="903695"/>
          </a:xfrm>
          <a:prstGeom prst="rect">
            <a:avLst/>
          </a:prstGeom>
        </p:spPr>
      </p:pic>
    </p:spTree>
    <p:extLst>
      <p:ext uri="{BB962C8B-B14F-4D97-AF65-F5344CB8AC3E}">
        <p14:creationId xmlns:p14="http://schemas.microsoft.com/office/powerpoint/2010/main" val="417569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817C408B-47D5-4814-BCCC-5DC0875417C4}"/>
              </a:ext>
            </a:extLst>
          </p:cNvPr>
          <p:cNvSpPr txBox="1"/>
          <p:nvPr/>
        </p:nvSpPr>
        <p:spPr>
          <a:xfrm>
            <a:off x="3048000" y="383353"/>
            <a:ext cx="6096000" cy="1077218"/>
          </a:xfrm>
          <a:prstGeom prst="rect">
            <a:avLst/>
          </a:prstGeom>
          <a:noFill/>
        </p:spPr>
        <p:txBody>
          <a:bodyPr wrap="square">
            <a:spAutoFit/>
          </a:bodyPr>
          <a:lstStyle/>
          <a:p>
            <a:pPr algn="ctr"/>
            <a:r>
              <a:rPr lang="es-ES"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AUTONÒMICA LLIGA À PUNT</a:t>
            </a:r>
          </a:p>
          <a:p>
            <a:pPr algn="ctr"/>
            <a:r>
              <a:rPr lang="es-E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16 EQUIPOS </a:t>
            </a:r>
          </a:p>
        </p:txBody>
      </p:sp>
      <p:pic>
        <p:nvPicPr>
          <p:cNvPr id="2" name="Imagen 1">
            <a:extLst>
              <a:ext uri="{FF2B5EF4-FFF2-40B4-BE49-F238E27FC236}">
                <a16:creationId xmlns:a16="http://schemas.microsoft.com/office/drawing/2014/main" id="{3798ADFC-7C31-6B82-7816-638EE057D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4992" y="97768"/>
            <a:ext cx="1208598" cy="1648388"/>
          </a:xfrm>
          <a:prstGeom prst="rect">
            <a:avLst/>
          </a:prstGeom>
        </p:spPr>
      </p:pic>
      <p:graphicFrame>
        <p:nvGraphicFramePr>
          <p:cNvPr id="3" name="Tabla 2">
            <a:extLst>
              <a:ext uri="{FF2B5EF4-FFF2-40B4-BE49-F238E27FC236}">
                <a16:creationId xmlns:a16="http://schemas.microsoft.com/office/drawing/2014/main" id="{C007F00E-D881-3CBE-FA93-82910617AA67}"/>
              </a:ext>
            </a:extLst>
          </p:cNvPr>
          <p:cNvGraphicFramePr>
            <a:graphicFrameLocks noGrp="1"/>
          </p:cNvGraphicFramePr>
          <p:nvPr>
            <p:extLst>
              <p:ext uri="{D42A27DB-BD31-4B8C-83A1-F6EECF244321}">
                <p14:modId xmlns:p14="http://schemas.microsoft.com/office/powerpoint/2010/main" val="57649031"/>
              </p:ext>
            </p:extLst>
          </p:nvPr>
        </p:nvGraphicFramePr>
        <p:xfrm>
          <a:off x="4497572" y="1597847"/>
          <a:ext cx="3196856" cy="4876800"/>
        </p:xfrm>
        <a:graphic>
          <a:graphicData uri="http://schemas.openxmlformats.org/drawingml/2006/table">
            <a:tbl>
              <a:tblPr firstRow="1" bandRow="1">
                <a:tableStyleId>{F2DE63D5-997A-4646-A377-4702673A728D}</a:tableStyleId>
              </a:tblPr>
              <a:tblGrid>
                <a:gridCol w="3196856">
                  <a:extLst>
                    <a:ext uri="{9D8B030D-6E8A-4147-A177-3AD203B41FA5}">
                      <a16:colId xmlns:a16="http://schemas.microsoft.com/office/drawing/2014/main" val="4196141813"/>
                    </a:ext>
                  </a:extLst>
                </a:gridCol>
              </a:tblGrid>
              <a:tr h="289910">
                <a:tc>
                  <a:txBody>
                    <a:bodyPr/>
                    <a:lstStyle/>
                    <a:p>
                      <a:pPr algn="ctr"/>
                      <a:r>
                        <a:rPr lang="es-ES" sz="1400" b="1" dirty="0">
                          <a:solidFill>
                            <a:schemeClr val="bg1"/>
                          </a:solidFill>
                          <a:latin typeface="+mn-lt"/>
                        </a:rPr>
                        <a:t>CF INTERCITY A</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589934065"/>
                  </a:ext>
                </a:extLst>
              </a:tr>
              <a:tr h="289910">
                <a:tc>
                  <a:txBody>
                    <a:bodyPr/>
                    <a:lstStyle/>
                    <a:p>
                      <a:pPr algn="ctr"/>
                      <a:r>
                        <a:rPr lang="es-ES" sz="1400" b="1" dirty="0">
                          <a:solidFill>
                            <a:schemeClr val="bg1"/>
                          </a:solidFill>
                          <a:latin typeface="+mn-lt"/>
                        </a:rPr>
                        <a:t>LEVANTE UD “D”</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152867659"/>
                  </a:ext>
                </a:extLst>
              </a:tr>
              <a:tr h="289910">
                <a:tc>
                  <a:txBody>
                    <a:bodyPr/>
                    <a:lstStyle/>
                    <a:p>
                      <a:pPr algn="ctr"/>
                      <a:r>
                        <a:rPr lang="es-ES" sz="1400" b="1" dirty="0">
                          <a:solidFill>
                            <a:schemeClr val="bg1"/>
                          </a:solidFill>
                          <a:latin typeface="+mn-lt"/>
                          <a:ea typeface="Open Sans" panose="020B0606030504020204" pitchFamily="34" charset="0"/>
                          <a:cs typeface="Open Sans" panose="020B0606030504020204" pitchFamily="34" charset="0"/>
                        </a:rPr>
                        <a:t>UD CASTELLONENSE</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992238389"/>
                  </a:ext>
                </a:extLst>
              </a:tr>
              <a:tr h="289910">
                <a:tc>
                  <a:txBody>
                    <a:bodyPr/>
                    <a:lstStyle/>
                    <a:p>
                      <a:pPr algn="ctr"/>
                      <a:r>
                        <a:rPr lang="es-ES" sz="1400" b="1" dirty="0">
                          <a:solidFill>
                            <a:schemeClr val="bg1"/>
                          </a:solidFill>
                          <a:latin typeface="+mn-lt"/>
                        </a:rPr>
                        <a:t>VILLARREAL CF “C”</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838215444"/>
                  </a:ext>
                </a:extLst>
              </a:tr>
              <a:tr h="289910">
                <a:tc>
                  <a:txBody>
                    <a:bodyPr/>
                    <a:lstStyle/>
                    <a:p>
                      <a:pPr algn="ctr"/>
                      <a:r>
                        <a:rPr lang="es-ES" sz="1400" b="1" dirty="0">
                          <a:solidFill>
                            <a:schemeClr val="bg1"/>
                          </a:solidFill>
                          <a:latin typeface="+mn-lt"/>
                        </a:rPr>
                        <a:t>DISCOBOLO- LA TORRE AC “A”</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269209563"/>
                  </a:ext>
                </a:extLst>
              </a:tr>
              <a:tr h="289910">
                <a:tc>
                  <a:txBody>
                    <a:bodyPr/>
                    <a:lstStyle/>
                    <a:p>
                      <a:pPr algn="ctr"/>
                      <a:r>
                        <a:rPr lang="es-ES" sz="1400" b="1" dirty="0">
                          <a:solidFill>
                            <a:schemeClr val="bg1"/>
                          </a:solidFill>
                          <a:latin typeface="+mn-lt"/>
                          <a:ea typeface="Open Sans" panose="020B0606030504020204" pitchFamily="34" charset="0"/>
                          <a:cs typeface="Open Sans" panose="020B0606030504020204" pitchFamily="34" charset="0"/>
                        </a:rPr>
                        <a:t>ROJALES CF</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93388888"/>
                  </a:ext>
                </a:extLst>
              </a:tr>
              <a:tr h="289910">
                <a:tc>
                  <a:txBody>
                    <a:bodyPr/>
                    <a:lstStyle/>
                    <a:p>
                      <a:pPr algn="ctr"/>
                      <a:r>
                        <a:rPr lang="es-ES" sz="1400" b="1" dirty="0">
                          <a:solidFill>
                            <a:schemeClr val="bg1"/>
                          </a:solidFill>
                          <a:latin typeface="+mn-lt"/>
                        </a:rPr>
                        <a:t>CF FENIX MONCADA  “A”</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612833340"/>
                  </a:ext>
                </a:extLst>
              </a:tr>
              <a:tr h="289910">
                <a:tc>
                  <a:txBody>
                    <a:bodyPr/>
                    <a:lstStyle/>
                    <a:p>
                      <a:pPr algn="ctr"/>
                      <a:r>
                        <a:rPr lang="es-ES" sz="1400" b="1" dirty="0">
                          <a:solidFill>
                            <a:schemeClr val="bg1"/>
                          </a:solidFill>
                          <a:latin typeface="+mn-lt"/>
                        </a:rPr>
                        <a:t>VALENCIA FEMINAS CF “C”</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771381722"/>
                  </a:ext>
                </a:extLst>
              </a:tr>
              <a:tr h="289910">
                <a:tc>
                  <a:txBody>
                    <a:bodyPr/>
                    <a:lstStyle/>
                    <a:p>
                      <a:pPr algn="ctr"/>
                      <a:r>
                        <a:rPr lang="es-ES" sz="1400" b="1" dirty="0">
                          <a:solidFill>
                            <a:schemeClr val="bg1"/>
                          </a:solidFill>
                          <a:latin typeface="+mn-lt"/>
                        </a:rPr>
                        <a:t>CDFB L’ELIANA</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807941050"/>
                  </a:ext>
                </a:extLst>
              </a:tr>
              <a:tr h="289910">
                <a:tc>
                  <a:txBody>
                    <a:bodyPr/>
                    <a:lstStyle/>
                    <a:p>
                      <a:pPr algn="ctr"/>
                      <a:r>
                        <a:rPr lang="es-ES" sz="1400" b="1" dirty="0">
                          <a:solidFill>
                            <a:schemeClr val="bg1"/>
                          </a:solidFill>
                          <a:latin typeface="+mn-lt"/>
                          <a:ea typeface="Open Sans" panose="020B0606030504020204" pitchFamily="34" charset="0"/>
                          <a:cs typeface="Open Sans" panose="020B0606030504020204" pitchFamily="34" charset="0"/>
                        </a:rPr>
                        <a:t>CD CASTELLON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787493537"/>
                  </a:ext>
                </a:extLst>
              </a:tr>
              <a:tr h="289910">
                <a:tc>
                  <a:txBody>
                    <a:bodyPr/>
                    <a:lstStyle/>
                    <a:p>
                      <a:pPr algn="ctr"/>
                      <a:r>
                        <a:rPr lang="es-ES" sz="1400" b="1" dirty="0">
                          <a:solidFill>
                            <a:schemeClr val="bg1"/>
                          </a:solidFill>
                          <a:latin typeface="+mn-lt"/>
                        </a:rPr>
                        <a:t>TAVERNES BLANQUES CF. “A”</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793879608"/>
                  </a:ext>
                </a:extLst>
              </a:tr>
              <a:tr h="289910">
                <a:tc>
                  <a:txBody>
                    <a:bodyPr/>
                    <a:lstStyle/>
                    <a:p>
                      <a:pPr algn="ctr"/>
                      <a:r>
                        <a:rPr lang="es-ES" sz="1400" b="1" dirty="0">
                          <a:solidFill>
                            <a:schemeClr val="bg1"/>
                          </a:solidFill>
                          <a:latin typeface="+mn-lt"/>
                          <a:ea typeface="Open Sans" panose="020B0606030504020204" pitchFamily="34" charset="0"/>
                          <a:cs typeface="Open Sans" panose="020B0606030504020204" pitchFamily="34" charset="0"/>
                        </a:rPr>
                        <a:t>CF E-1 PAIPORTA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174932282"/>
                  </a:ext>
                </a:extLst>
              </a:tr>
              <a:tr h="289910">
                <a:tc>
                  <a:txBody>
                    <a:bodyPr/>
                    <a:lstStyle/>
                    <a:p>
                      <a:pPr algn="ctr"/>
                      <a:r>
                        <a:rPr lang="es-ES" sz="1400" b="1" dirty="0">
                          <a:solidFill>
                            <a:schemeClr val="bg1"/>
                          </a:solidFill>
                          <a:latin typeface="+mn-lt"/>
                        </a:rPr>
                        <a:t>CD ONDA “A”</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118538270"/>
                  </a:ext>
                </a:extLst>
              </a:tr>
              <a:tr h="289910">
                <a:tc>
                  <a:txBody>
                    <a:bodyPr/>
                    <a:lstStyle/>
                    <a:p>
                      <a:pPr algn="ctr"/>
                      <a:r>
                        <a:rPr lang="es-ES" sz="1400" b="1" dirty="0">
                          <a:solidFill>
                            <a:schemeClr val="bg1"/>
                          </a:solidFill>
                          <a:latin typeface="+mn-lt"/>
                          <a:ea typeface="Open Sans" panose="020B0606030504020204" pitchFamily="34" charset="0"/>
                          <a:cs typeface="Open Sans" panose="020B0606030504020204" pitchFamily="34" charset="0"/>
                        </a:rPr>
                        <a:t>UD PATERNA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916611330"/>
                  </a:ext>
                </a:extLst>
              </a:tr>
              <a:tr h="289910">
                <a:tc>
                  <a:txBody>
                    <a:bodyPr/>
                    <a:lstStyle/>
                    <a:p>
                      <a:pPr algn="ctr"/>
                      <a:r>
                        <a:rPr lang="es-ES" sz="1400" b="1" dirty="0">
                          <a:solidFill>
                            <a:schemeClr val="bg1"/>
                          </a:solidFill>
                          <a:latin typeface="+mn-lt"/>
                        </a:rPr>
                        <a:t>MISLATA CF “B”</a:t>
                      </a:r>
                      <a:endParaRPr lang="es-ES" sz="1400" b="1" dirty="0">
                        <a:solidFill>
                          <a:schemeClr val="bg1"/>
                        </a:solidFill>
                        <a:latin typeface="+mn-lt"/>
                        <a:ea typeface="Open Sans" panose="020B0606030504020204" pitchFamily="34" charset="0"/>
                        <a:cs typeface="Open Sans" panose="020B0606030504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656824599"/>
                  </a:ext>
                </a:extLst>
              </a:tr>
              <a:tr h="289910">
                <a:tc>
                  <a:txBody>
                    <a:bodyPr/>
                    <a:lstStyle/>
                    <a:p>
                      <a:pPr algn="ctr"/>
                      <a:r>
                        <a:rPr lang="es-ES" sz="1400" b="1" dirty="0">
                          <a:solidFill>
                            <a:schemeClr val="bg1"/>
                          </a:solidFill>
                          <a:latin typeface="+mn-lt"/>
                          <a:ea typeface="Open Sans" panose="020B0606030504020204" pitchFamily="34" charset="0"/>
                          <a:cs typeface="Open Sans" panose="020B0606030504020204" pitchFamily="34" charset="0"/>
                        </a:rPr>
                        <a:t>CF RACING DE XATIVA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179685189"/>
                  </a:ext>
                </a:extLst>
              </a:tr>
            </a:tbl>
          </a:graphicData>
        </a:graphic>
      </p:graphicFrame>
      <p:pic>
        <p:nvPicPr>
          <p:cNvPr id="4" name="Imagen 3">
            <a:extLst>
              <a:ext uri="{FF2B5EF4-FFF2-40B4-BE49-F238E27FC236}">
                <a16:creationId xmlns:a16="http://schemas.microsoft.com/office/drawing/2014/main" id="{F0E2EC17-7CF3-DB99-7C19-86AEE61D1F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549" y="96609"/>
            <a:ext cx="1658628" cy="1010332"/>
          </a:xfrm>
          <a:prstGeom prst="rect">
            <a:avLst/>
          </a:prstGeom>
        </p:spPr>
      </p:pic>
    </p:spTree>
    <p:extLst>
      <p:ext uri="{BB962C8B-B14F-4D97-AF65-F5344CB8AC3E}">
        <p14:creationId xmlns:p14="http://schemas.microsoft.com/office/powerpoint/2010/main" val="220545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AF33E907-89BE-47DD-8969-E857DCFE65B0}"/>
              </a:ext>
            </a:extLst>
          </p:cNvPr>
          <p:cNvSpPr txBox="1"/>
          <p:nvPr/>
        </p:nvSpPr>
        <p:spPr>
          <a:xfrm>
            <a:off x="3048000" y="175152"/>
            <a:ext cx="6096000" cy="954107"/>
          </a:xfrm>
          <a:prstGeom prst="rect">
            <a:avLst/>
          </a:prstGeom>
          <a:noFill/>
        </p:spPr>
        <p:txBody>
          <a:bodyPr wrap="square">
            <a:spAutoFit/>
          </a:bodyPr>
          <a:lstStyle/>
          <a:p>
            <a:pPr algn="ctr"/>
            <a:r>
              <a:rPr lang="es-ES"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PRIMERA REGIONAL VALENTA</a:t>
            </a:r>
          </a:p>
          <a:p>
            <a:pPr algn="ctr"/>
            <a:r>
              <a:rPr lang="es-E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42 EQUIPOS </a:t>
            </a:r>
          </a:p>
        </p:txBody>
      </p:sp>
      <p:graphicFrame>
        <p:nvGraphicFramePr>
          <p:cNvPr id="3" name="Tabla 4">
            <a:extLst>
              <a:ext uri="{FF2B5EF4-FFF2-40B4-BE49-F238E27FC236}">
                <a16:creationId xmlns:a16="http://schemas.microsoft.com/office/drawing/2014/main" id="{A157C71F-1357-2786-DBC8-E50B5415530B}"/>
              </a:ext>
            </a:extLst>
          </p:cNvPr>
          <p:cNvGraphicFramePr>
            <a:graphicFrameLocks noGrp="1"/>
          </p:cNvGraphicFramePr>
          <p:nvPr>
            <p:extLst>
              <p:ext uri="{D42A27DB-BD31-4B8C-83A1-F6EECF244321}">
                <p14:modId xmlns:p14="http://schemas.microsoft.com/office/powerpoint/2010/main" val="4219008173"/>
              </p:ext>
            </p:extLst>
          </p:nvPr>
        </p:nvGraphicFramePr>
        <p:xfrm>
          <a:off x="2032000" y="1561171"/>
          <a:ext cx="8127999" cy="4945059"/>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5405047"/>
                    </a:ext>
                  </a:extLst>
                </a:gridCol>
                <a:gridCol w="2709333">
                  <a:extLst>
                    <a:ext uri="{9D8B030D-6E8A-4147-A177-3AD203B41FA5}">
                      <a16:colId xmlns:a16="http://schemas.microsoft.com/office/drawing/2014/main" val="3952900804"/>
                    </a:ext>
                  </a:extLst>
                </a:gridCol>
                <a:gridCol w="2709333">
                  <a:extLst>
                    <a:ext uri="{9D8B030D-6E8A-4147-A177-3AD203B41FA5}">
                      <a16:colId xmlns:a16="http://schemas.microsoft.com/office/drawing/2014/main" val="2200973273"/>
                    </a:ext>
                  </a:extLst>
                </a:gridCol>
              </a:tblGrid>
              <a:tr h="275589">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FEMENI CABANYAL</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MISLATA CF “C”</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MONNEGRE MUTXAMEL”A”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714106505"/>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ALQUERIES CF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CFF MARITIM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ELCHE CF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132438612"/>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CFF CIUTAT DE MISLATA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CDSB ONTINYENT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ELCHE CF “C”</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020332400"/>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VILLARREAL CF “D”</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AMAZONNAS CONDOR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SNTA POLA CF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991063804"/>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JOVENTUT ALMASSORA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TAVERNES BLANQUES CF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AT DE ASPE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272977928"/>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CFF MARITIM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LA UNION FEM MANISES FC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INTERCITY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100962789"/>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CDFB L’ELIANA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MIRAMAR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ROJALES CF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237942112"/>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UD PETRELENSE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VALENCIA FEM. CF  “D”</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MUTXAMEL CF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117791117"/>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PEDRALBA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UD ALDAIA CF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SC TORREVIEJA CF</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074693426"/>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RAFELBUNYOL CF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CAMPORROBLES</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EL CAMPELLO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65214138"/>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SAGUNTINO</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BENIFAIO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CREVILLENTE FEMENINO CF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802870181"/>
                  </a:ext>
                </a:extLst>
              </a:tr>
              <a:tr h="359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CHESTE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UD FONTETA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UD BENISSA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580573102"/>
                  </a:ext>
                </a:extLst>
              </a:tr>
              <a:tr h="359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FENIX MONCADA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CIUTAT DE XATIVA CFB”A”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CF SPA ALICANTE “B”</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577661351"/>
                  </a:ext>
                </a:extLst>
              </a:tr>
              <a:tr h="359190">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MISLATA CF “D”</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CD CUENCA-MESTALLISTES 1925</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r>
                        <a:rPr lang="es-E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BONAVISTA CF “A”</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19970616"/>
                  </a:ext>
                </a:extLst>
              </a:tr>
            </a:tbl>
          </a:graphicData>
        </a:graphic>
      </p:graphicFrame>
      <p:pic>
        <p:nvPicPr>
          <p:cNvPr id="4" name="Imagen 3">
            <a:extLst>
              <a:ext uri="{FF2B5EF4-FFF2-40B4-BE49-F238E27FC236}">
                <a16:creationId xmlns:a16="http://schemas.microsoft.com/office/drawing/2014/main" id="{3D957206-D551-87C1-0DA8-AFD54EBF95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47555" y="80462"/>
            <a:ext cx="930290" cy="1268808"/>
          </a:xfrm>
          <a:prstGeom prst="rect">
            <a:avLst/>
          </a:prstGeom>
        </p:spPr>
      </p:pic>
      <p:pic>
        <p:nvPicPr>
          <p:cNvPr id="2" name="Imagen 1">
            <a:extLst>
              <a:ext uri="{FF2B5EF4-FFF2-40B4-BE49-F238E27FC236}">
                <a16:creationId xmlns:a16="http://schemas.microsoft.com/office/drawing/2014/main" id="{EDEC8C73-084E-710F-7AB8-8DAD9929FC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49" y="96609"/>
            <a:ext cx="1658628" cy="1010332"/>
          </a:xfrm>
          <a:prstGeom prst="rect">
            <a:avLst/>
          </a:prstGeom>
        </p:spPr>
      </p:pic>
    </p:spTree>
    <p:extLst>
      <p:ext uri="{BB962C8B-B14F-4D97-AF65-F5344CB8AC3E}">
        <p14:creationId xmlns:p14="http://schemas.microsoft.com/office/powerpoint/2010/main" val="337151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A760D7CD-869C-4A7C-A96A-1D42944054D1}"/>
              </a:ext>
            </a:extLst>
          </p:cNvPr>
          <p:cNvSpPr txBox="1"/>
          <p:nvPr/>
        </p:nvSpPr>
        <p:spPr>
          <a:xfrm>
            <a:off x="3048000" y="141383"/>
            <a:ext cx="6096000" cy="830997"/>
          </a:xfrm>
          <a:prstGeom prst="rect">
            <a:avLst/>
          </a:prstGeom>
          <a:noFill/>
        </p:spPr>
        <p:txBody>
          <a:bodyPr wrap="square">
            <a:spAutoFit/>
          </a:bodyPr>
          <a:lstStyle/>
          <a:p>
            <a:pPr algn="ctr"/>
            <a:r>
              <a:rPr lang="es-ES"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SEGONA REGIONAL VALENTA</a:t>
            </a:r>
          </a:p>
          <a:p>
            <a:pPr algn="ctr"/>
            <a:r>
              <a:rPr lang="es-ES" sz="2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50 EQUIPOS </a:t>
            </a:r>
          </a:p>
        </p:txBody>
      </p:sp>
      <p:pic>
        <p:nvPicPr>
          <p:cNvPr id="5" name="Imagen 4">
            <a:extLst>
              <a:ext uri="{FF2B5EF4-FFF2-40B4-BE49-F238E27FC236}">
                <a16:creationId xmlns:a16="http://schemas.microsoft.com/office/drawing/2014/main" id="{E95F7AAC-DC25-B1E3-8676-BC19565F0B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9181" y="23443"/>
            <a:ext cx="832819" cy="1135869"/>
          </a:xfrm>
          <a:prstGeom prst="rect">
            <a:avLst/>
          </a:prstGeom>
        </p:spPr>
      </p:pic>
      <p:graphicFrame>
        <p:nvGraphicFramePr>
          <p:cNvPr id="2" name="Tabla 1">
            <a:extLst>
              <a:ext uri="{FF2B5EF4-FFF2-40B4-BE49-F238E27FC236}">
                <a16:creationId xmlns:a16="http://schemas.microsoft.com/office/drawing/2014/main" id="{A8588109-8703-AFB2-BAE5-D9FF9E57DAD9}"/>
              </a:ext>
            </a:extLst>
          </p:cNvPr>
          <p:cNvGraphicFramePr>
            <a:graphicFrameLocks noGrp="1"/>
          </p:cNvGraphicFramePr>
          <p:nvPr>
            <p:extLst>
              <p:ext uri="{D42A27DB-BD31-4B8C-83A1-F6EECF244321}">
                <p14:modId xmlns:p14="http://schemas.microsoft.com/office/powerpoint/2010/main" val="485604377"/>
              </p:ext>
            </p:extLst>
          </p:nvPr>
        </p:nvGraphicFramePr>
        <p:xfrm>
          <a:off x="197618" y="1306284"/>
          <a:ext cx="11796764" cy="5245240"/>
        </p:xfrm>
        <a:graphic>
          <a:graphicData uri="http://schemas.openxmlformats.org/drawingml/2006/table">
            <a:tbl>
              <a:tblPr firstRow="1" firstCol="1" bandRow="1"/>
              <a:tblGrid>
                <a:gridCol w="2949191">
                  <a:extLst>
                    <a:ext uri="{9D8B030D-6E8A-4147-A177-3AD203B41FA5}">
                      <a16:colId xmlns:a16="http://schemas.microsoft.com/office/drawing/2014/main" val="2177366629"/>
                    </a:ext>
                  </a:extLst>
                </a:gridCol>
                <a:gridCol w="2949191">
                  <a:extLst>
                    <a:ext uri="{9D8B030D-6E8A-4147-A177-3AD203B41FA5}">
                      <a16:colId xmlns:a16="http://schemas.microsoft.com/office/drawing/2014/main" val="774037136"/>
                    </a:ext>
                  </a:extLst>
                </a:gridCol>
                <a:gridCol w="2949191">
                  <a:extLst>
                    <a:ext uri="{9D8B030D-6E8A-4147-A177-3AD203B41FA5}">
                      <a16:colId xmlns:a16="http://schemas.microsoft.com/office/drawing/2014/main" val="3208255325"/>
                    </a:ext>
                  </a:extLst>
                </a:gridCol>
                <a:gridCol w="2949191">
                  <a:extLst>
                    <a:ext uri="{9D8B030D-6E8A-4147-A177-3AD203B41FA5}">
                      <a16:colId xmlns:a16="http://schemas.microsoft.com/office/drawing/2014/main" val="1683566830"/>
                    </a:ext>
                  </a:extLst>
                </a:gridCol>
              </a:tblGrid>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UD PATERNA “B”</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AT NAZARET</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SOLLANA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AT S. MIGUEL DE SALINAS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890219729"/>
                  </a:ext>
                </a:extLst>
              </a:tr>
              <a:tr h="403480">
                <a:tc>
                  <a:txBody>
                    <a:bodyPr/>
                    <a:lstStyle/>
                    <a:p>
                      <a:pPr marL="0" algn="l" defTabSz="914400" rtl="0" eaLnBrk="1" fontAlgn="b" latinLnBrk="0" hangingPunct="1"/>
                      <a:r>
                        <a:rPr lang="fr-FR"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SPORTING </a:t>
                      </a:r>
                      <a:r>
                        <a:rPr lang="fr-FR" sz="1200" b="1" kern="12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BENIMACLETcf</a:t>
                      </a:r>
                      <a:r>
                        <a:rPr lang="fr-FR"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 « A »</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pt-BR"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ALBALAT CF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INTER XATIVA CFB</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BENIJOFAR</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46825109"/>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CFF CIUTAT DE MISLATA “C”</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CASTELLON “C”</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FBCD CATARROJA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COX</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695665910"/>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TORREFIEL </a:t>
                      </a:r>
                      <a:r>
                        <a:rPr lang="es-ES" sz="1200" b="1" kern="12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Ath</a:t>
                      </a:r>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SEGORBE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CE ALBERIC ANITIN</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MONTESINOS</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577086180"/>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AT. CABANYAL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CE NOU SEQUIOL</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L’ ALCUDIA DE CRESPINS</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FOIETES BENIDORM</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15677422"/>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AT VALLBONENSE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AT GILET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n-U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UE L’ALCUDIA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L NUCIA “B”</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58268980"/>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CDFB L’ELIANA “C”</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ESTIVELLA CF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E-1 PAIPORTA “B”</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SPORTING CIUDAD DE ALICANTE</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323782798"/>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SPORTING XIRIVELLA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FOIOS ATLETIC CF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UD PICASSENT</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CARRUS – UD ILICITANA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9418238"/>
                  </a:ext>
                </a:extLst>
              </a:tr>
              <a:tr h="403480">
                <a:tc>
                  <a:txBody>
                    <a:bodyPr/>
                    <a:lstStyle/>
                    <a:p>
                      <a:pPr marL="0" algn="l" defTabSz="914400" rtl="0" eaLnBrk="1" fontAlgn="b" latinLnBrk="0" hangingPunct="1"/>
                      <a:r>
                        <a:rPr lang="da-DK"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RIBARROJA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it-IT"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MONCOFA FC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AT. MURIO</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DOLORES ATENNEAS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294257534"/>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CASINOS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MUSEROS CF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BENIPARRELL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NOVELDA UNION  CF CABLEWORLD</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16368166"/>
                  </a:ext>
                </a:extLst>
              </a:tr>
              <a:tr h="403480">
                <a:tc>
                  <a:txBody>
                    <a:bodyPr/>
                    <a:lstStyle/>
                    <a:p>
                      <a:pPr marL="0" algn="l" defTabSz="914400" rtl="0" eaLnBrk="1" fontAlgn="b" latinLnBrk="0" hangingPunct="1"/>
                      <a:r>
                        <a:rPr lang="fr-FR"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CD BUÑOL</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ODISEA FC</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CFF CIUTAT DE MISLATA “B”</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UD ONDARENSE</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782334622"/>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LA UNION FEM MANISES FC “B”</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SPORTTIME FEMENI VILA-REAL CF</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UD ALZIRA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endPar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062987262"/>
                  </a:ext>
                </a:extLst>
              </a:tr>
              <a:tr h="403480">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SPORTING DE MANISES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UD VALL DE UXÓ “A”</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r>
                        <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CF CIUDAD  ALCOY</a:t>
                      </a: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algn="l" defTabSz="914400" rtl="0" eaLnBrk="1" fontAlgn="b" latinLnBrk="0" hangingPunct="1"/>
                      <a:endParaRPr lang="es-ES" sz="1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744161593"/>
                  </a:ext>
                </a:extLst>
              </a:tr>
            </a:tbl>
          </a:graphicData>
        </a:graphic>
      </p:graphicFrame>
      <p:pic>
        <p:nvPicPr>
          <p:cNvPr id="3" name="Imagen 2">
            <a:extLst>
              <a:ext uri="{FF2B5EF4-FFF2-40B4-BE49-F238E27FC236}">
                <a16:creationId xmlns:a16="http://schemas.microsoft.com/office/drawing/2014/main" id="{0B7EC954-5530-F2CF-F554-7D56531225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49" y="96609"/>
            <a:ext cx="1658628" cy="1010332"/>
          </a:xfrm>
          <a:prstGeom prst="rect">
            <a:avLst/>
          </a:prstGeom>
        </p:spPr>
      </p:pic>
    </p:spTree>
    <p:extLst>
      <p:ext uri="{BB962C8B-B14F-4D97-AF65-F5344CB8AC3E}">
        <p14:creationId xmlns:p14="http://schemas.microsoft.com/office/powerpoint/2010/main" val="282752537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5654</TotalTime>
  <Words>967</Words>
  <Application>Microsoft Office PowerPoint</Application>
  <PresentationFormat>Panorámica</PresentationFormat>
  <Paragraphs>154</Paragraphs>
  <Slides>5</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Open Sans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victor Gimenez</dc:creator>
  <cp:lastModifiedBy>José Andres Menchero</cp:lastModifiedBy>
  <cp:revision>111</cp:revision>
  <cp:lastPrinted>2021-08-18T08:25:06Z</cp:lastPrinted>
  <dcterms:created xsi:type="dcterms:W3CDTF">2019-06-16T10:43:44Z</dcterms:created>
  <dcterms:modified xsi:type="dcterms:W3CDTF">2023-10-05T13:45:59Z</dcterms:modified>
</cp:coreProperties>
</file>